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70" r:id="rId11"/>
    <p:sldId id="269" r:id="rId12"/>
    <p:sldId id="265" r:id="rId13"/>
    <p:sldId id="266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 Bold" panose="020B06030302020203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73114" autoAdjust="0"/>
  </p:normalViewPr>
  <p:slideViewPr>
    <p:cSldViewPr>
      <p:cViewPr>
        <p:scale>
          <a:sx n="60" d="100"/>
          <a:sy n="60" d="100"/>
        </p:scale>
        <p:origin x="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6791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1157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There are 16 unique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The top five categories are animals, science, healthy eating, food, and technology. In that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The category ‘animals’ is the most popular, with a frequency of 1897, being the 7,72% of total posts.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The most popular month was January.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The most popular type of content is photo, followed by video, GIF, and finally audio. However, the 4 categories are even. 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3" name="Imagen 32" descr="Gráfico&#10;&#10;Descripción generada automáticamente">
            <a:extLst>
              <a:ext uri="{FF2B5EF4-FFF2-40B4-BE49-F238E27FC236}">
                <a16:creationId xmlns:a16="http://schemas.microsoft.com/office/drawing/2014/main" id="{C32588B4-1B1B-4236-4A4D-F6E41682D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289800"/>
            <a:ext cx="12616119" cy="759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5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3" name="Imagen 3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5B459A7-3751-2285-4444-30A6988AB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56" y="1348526"/>
            <a:ext cx="12626593" cy="75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7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3DAE5247-0244-4123-A713-8D8809E80C70}"/>
              </a:ext>
            </a:extLst>
          </p:cNvPr>
          <p:cNvSpPr txBox="1"/>
          <p:nvPr/>
        </p:nvSpPr>
        <p:spPr>
          <a:xfrm>
            <a:off x="11581833" y="1580430"/>
            <a:ext cx="5677467" cy="33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 spc="-21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E1CF9388-A25B-45EF-AAD4-73FE2BA72053}"/>
              </a:ext>
            </a:extLst>
          </p:cNvPr>
          <p:cNvSpPr txBox="1"/>
          <p:nvPr/>
        </p:nvSpPr>
        <p:spPr>
          <a:xfrm>
            <a:off x="11581833" y="6964868"/>
            <a:ext cx="5677467" cy="33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 spc="-21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8826DB1-3185-510B-AA0F-F4622C75DB8E}"/>
              </a:ext>
            </a:extLst>
          </p:cNvPr>
          <p:cNvSpPr txBox="1"/>
          <p:nvPr/>
        </p:nvSpPr>
        <p:spPr>
          <a:xfrm>
            <a:off x="11080388" y="7586865"/>
            <a:ext cx="668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more in depth analysis with more data will </a:t>
            </a:r>
            <a:r>
              <a:rPr lang="en-GB" dirty="0" err="1"/>
              <a:t>leed</a:t>
            </a:r>
            <a:r>
              <a:rPr lang="en-GB" dirty="0"/>
              <a:t> to useful insights in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2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483161" y="1909667"/>
            <a:ext cx="1096275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GB" dirty="0"/>
              <a:t>			</a:t>
            </a:r>
          </a:p>
          <a:p>
            <a:r>
              <a:rPr lang="en-GB" dirty="0"/>
              <a:t>			</a:t>
            </a:r>
          </a:p>
          <a:p>
            <a:r>
              <a:rPr lang="en-GB" dirty="0"/>
              <a:t>		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Recap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29131F9-E36E-9C03-69DA-8C9D09F4CE55}"/>
              </a:ext>
            </a:extLst>
          </p:cNvPr>
          <p:cNvSpPr txBox="1"/>
          <p:nvPr/>
        </p:nvSpPr>
        <p:spPr>
          <a:xfrm>
            <a:off x="8700275" y="2706428"/>
            <a:ext cx="76733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Social Buzz, a rapidly growing technology unicorn, has scaled quicker than anticipated and need the help of an advisory firm to oversee their scaling process effectively.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Accenture has begun a 3-month POC focusing on the following tasks: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 audit of Social Buzz’s social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 analysis on their content categories that highlights the top 5 categories with the largest aggregate popularity.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3DAF0B8-6DFF-0545-627E-BEDC9F60772A}"/>
              </a:ext>
            </a:extLst>
          </p:cNvPr>
          <p:cNvSpPr txBox="1"/>
          <p:nvPr/>
        </p:nvSpPr>
        <p:spPr>
          <a:xfrm>
            <a:off x="2479774" y="4993655"/>
            <a:ext cx="711245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100,000 pieces of content a day are posted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 more than 36 M pieces of content a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how to capitalize on it when there is so much?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to find Social Buzz’s top most popular categories of content!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110746" y="3331799"/>
            <a:ext cx="6172036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</a:p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D617987-4866-D7B0-4160-9FDDCF93900A}"/>
              </a:ext>
            </a:extLst>
          </p:cNvPr>
          <p:cNvSpPr txBox="1"/>
          <p:nvPr/>
        </p:nvSpPr>
        <p:spPr>
          <a:xfrm>
            <a:off x="3860431" y="1513201"/>
            <a:ext cx="475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Understanding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A3B64C1-50D0-9BFB-A2D5-F695350536FF}"/>
              </a:ext>
            </a:extLst>
          </p:cNvPr>
          <p:cNvSpPr txBox="1"/>
          <p:nvPr/>
        </p:nvSpPr>
        <p:spPr>
          <a:xfrm>
            <a:off x="5737661" y="3151527"/>
            <a:ext cx="475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50A45C1-CF6F-35AA-9F47-313426975166}"/>
              </a:ext>
            </a:extLst>
          </p:cNvPr>
          <p:cNvSpPr txBox="1"/>
          <p:nvPr/>
        </p:nvSpPr>
        <p:spPr>
          <a:xfrm>
            <a:off x="7610197" y="4644584"/>
            <a:ext cx="475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Modelling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5FEE01F-221F-EB48-82D2-EDBBB6216FB6}"/>
              </a:ext>
            </a:extLst>
          </p:cNvPr>
          <p:cNvSpPr txBox="1"/>
          <p:nvPr/>
        </p:nvSpPr>
        <p:spPr>
          <a:xfrm>
            <a:off x="9531036" y="6339428"/>
            <a:ext cx="475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41997BF-F8CF-7517-01EA-AC4DB90FACA7}"/>
              </a:ext>
            </a:extLst>
          </p:cNvPr>
          <p:cNvSpPr txBox="1"/>
          <p:nvPr/>
        </p:nvSpPr>
        <p:spPr>
          <a:xfrm>
            <a:off x="11386399" y="8006555"/>
            <a:ext cx="475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EDC041C-2E89-5A8D-2F56-645A98FD0196}"/>
              </a:ext>
            </a:extLst>
          </p:cNvPr>
          <p:cNvSpPr txBox="1"/>
          <p:nvPr/>
        </p:nvSpPr>
        <p:spPr>
          <a:xfrm>
            <a:off x="581269" y="2707888"/>
            <a:ext cx="55309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6000" dirty="0">
                <a:solidFill>
                  <a:srgbClr val="A1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UNIQUE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EEC5546-B8E1-3040-DDB9-3264E44443F9}"/>
              </a:ext>
            </a:extLst>
          </p:cNvPr>
          <p:cNvSpPr txBox="1"/>
          <p:nvPr/>
        </p:nvSpPr>
        <p:spPr>
          <a:xfrm>
            <a:off x="5992797" y="2707888"/>
            <a:ext cx="55309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6000" dirty="0">
                <a:solidFill>
                  <a:srgbClr val="A1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1897</a:t>
            </a:r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ANIMAL POSTS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3C35B2E-96F4-E70D-A479-F2F1BA3069B8}"/>
              </a:ext>
            </a:extLst>
          </p:cNvPr>
          <p:cNvSpPr txBox="1"/>
          <p:nvPr/>
        </p:nvSpPr>
        <p:spPr>
          <a:xfrm>
            <a:off x="11390956" y="2523223"/>
            <a:ext cx="553099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6000" dirty="0">
                <a:solidFill>
                  <a:srgbClr val="A1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MOST POPULAR MONTH</a:t>
            </a:r>
            <a:endParaRPr lang="en-GB" sz="5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4" name="Imagen 3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7F37096D-A022-A3F4-6C4D-D6E1402726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33" y="1682493"/>
            <a:ext cx="10363200" cy="73382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51" name="Imagen 50" descr="Gráfico&#10;&#10;Descripción generada automáticamente">
            <a:extLst>
              <a:ext uri="{FF2B5EF4-FFF2-40B4-BE49-F238E27FC236}">
                <a16:creationId xmlns:a16="http://schemas.microsoft.com/office/drawing/2014/main" id="{312AD6A3-9227-EBA0-5D6B-0B5063B66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919" y="2134125"/>
            <a:ext cx="11016456" cy="60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11732</TotalTime>
  <Words>304</Words>
  <Application>Microsoft Macintosh PowerPoint</Application>
  <PresentationFormat>Personalizado</PresentationFormat>
  <Paragraphs>81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Clear Sans Regular Bold</vt:lpstr>
      <vt:lpstr>Graphik Regular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Alex Aguilera Lopez</cp:lastModifiedBy>
  <cp:revision>18</cp:revision>
  <dcterms:created xsi:type="dcterms:W3CDTF">2006-08-16T00:00:00Z</dcterms:created>
  <dcterms:modified xsi:type="dcterms:W3CDTF">2023-11-22T20:04:12Z</dcterms:modified>
  <dc:identifier>DAEhDyfaYKE</dc:identifier>
</cp:coreProperties>
</file>